
<file path=[Content_Types].xml><?xml version="1.0" encoding="utf-8"?>
<Types xmlns="http://schemas.openxmlformats.org/package/2006/content-types">
  <Default Extension="gif" ContentType="image/gif"/>
  <Default Extension="gif&amp;ehk=p2ZUjhd7iSnuek29pKwxKQ&amp;r=0&amp;pid=OfficeInsert" ContentType="image/gif"/>
  <Default Extension="jfif" ContentType="image/jpeg"/>
  <Default Extension="jpeg" ContentType="image/jpeg"/>
  <Default Extension="jpg" ContentType="image/jpeg"/>
  <Default Extension="jpg&amp;ehk=nEz9eBrDedxQSy9Xu2o" ContentType="image/jpeg"/>
  <Default Extension="jpg&amp;ehk=pRDHBqGiAaarBz3Ima9aow&amp;r=0&amp;pid=OfficeInsert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7" r:id="rId3"/>
    <p:sldId id="283" r:id="rId4"/>
    <p:sldId id="257" r:id="rId5"/>
    <p:sldId id="279" r:id="rId6"/>
    <p:sldId id="281" r:id="rId7"/>
    <p:sldId id="286" r:id="rId8"/>
    <p:sldId id="293" r:id="rId9"/>
    <p:sldId id="262" r:id="rId10"/>
    <p:sldId id="263" r:id="rId11"/>
    <p:sldId id="273" r:id="rId12"/>
    <p:sldId id="274" r:id="rId13"/>
    <p:sldId id="275" r:id="rId14"/>
    <p:sldId id="276" r:id="rId15"/>
    <p:sldId id="277" r:id="rId16"/>
    <p:sldId id="287" r:id="rId17"/>
    <p:sldId id="292" r:id="rId18"/>
    <p:sldId id="282" r:id="rId19"/>
    <p:sldId id="289" r:id="rId20"/>
    <p:sldId id="290" r:id="rId21"/>
    <p:sldId id="291" r:id="rId22"/>
    <p:sldId id="270" r:id="rId23"/>
    <p:sldId id="280" r:id="rId24"/>
    <p:sldId id="266" r:id="rId25"/>
    <p:sldId id="285" r:id="rId2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B54D1C-644E-4C09-8DC1-3216AE124648}">
          <p14:sldIdLst>
            <p14:sldId id="256"/>
            <p14:sldId id="267"/>
            <p14:sldId id="283"/>
            <p14:sldId id="257"/>
            <p14:sldId id="279"/>
            <p14:sldId id="281"/>
            <p14:sldId id="286"/>
            <p14:sldId id="293"/>
            <p14:sldId id="262"/>
            <p14:sldId id="263"/>
            <p14:sldId id="273"/>
            <p14:sldId id="274"/>
            <p14:sldId id="275"/>
            <p14:sldId id="276"/>
            <p14:sldId id="277"/>
            <p14:sldId id="287"/>
            <p14:sldId id="292"/>
            <p14:sldId id="282"/>
            <p14:sldId id="289"/>
            <p14:sldId id="290"/>
            <p14:sldId id="291"/>
            <p14:sldId id="270"/>
            <p14:sldId id="280"/>
            <p14:sldId id="26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2428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06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D5444-399A-4E3E-A5E9-E45C253750C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70CD58-5462-4A4F-9AF2-2D4DBCBC8C7A}">
      <dgm:prSet phldrT="[Text]"/>
      <dgm:spPr/>
      <dgm:t>
        <a:bodyPr/>
        <a:lstStyle/>
        <a:p>
          <a:r>
            <a:rPr lang="en-US" dirty="0"/>
            <a:t>CREATE (INSERT)</a:t>
          </a:r>
        </a:p>
      </dgm:t>
    </dgm:pt>
    <dgm:pt modelId="{CA5B4D0D-C01B-4989-9D6E-F476BBCC1AE0}" type="parTrans" cxnId="{96592A69-249A-4EFE-9294-3C8073D55763}">
      <dgm:prSet/>
      <dgm:spPr/>
      <dgm:t>
        <a:bodyPr/>
        <a:lstStyle/>
        <a:p>
          <a:endParaRPr lang="en-US"/>
        </a:p>
      </dgm:t>
    </dgm:pt>
    <dgm:pt modelId="{B4F43732-ED99-4752-8225-5E9FBAC37068}" type="sibTrans" cxnId="{96592A69-249A-4EFE-9294-3C8073D55763}">
      <dgm:prSet/>
      <dgm:spPr/>
      <dgm:t>
        <a:bodyPr/>
        <a:lstStyle/>
        <a:p>
          <a:endParaRPr lang="en-US"/>
        </a:p>
      </dgm:t>
    </dgm:pt>
    <dgm:pt modelId="{B64891BE-B146-431E-B9F6-429DB111A7EB}">
      <dgm:prSet phldrT="[Text]"/>
      <dgm:spPr/>
      <dgm:t>
        <a:bodyPr/>
        <a:lstStyle/>
        <a:p>
          <a:r>
            <a:rPr lang="en-US" dirty="0"/>
            <a:t>UPDATE (UPDATE)</a:t>
          </a:r>
        </a:p>
      </dgm:t>
    </dgm:pt>
    <dgm:pt modelId="{3CD849EF-73A8-4053-9BB9-BB638A4AC25C}" type="parTrans" cxnId="{BD24D719-B6C0-4AB3-BC74-892AA7795071}">
      <dgm:prSet/>
      <dgm:spPr/>
      <dgm:t>
        <a:bodyPr/>
        <a:lstStyle/>
        <a:p>
          <a:endParaRPr lang="en-US"/>
        </a:p>
      </dgm:t>
    </dgm:pt>
    <dgm:pt modelId="{1DE349ED-A326-4F0E-9AB8-3C51AC5C1F94}" type="sibTrans" cxnId="{BD24D719-B6C0-4AB3-BC74-892AA7795071}">
      <dgm:prSet/>
      <dgm:spPr/>
      <dgm:t>
        <a:bodyPr/>
        <a:lstStyle/>
        <a:p>
          <a:endParaRPr lang="en-US"/>
        </a:p>
      </dgm:t>
    </dgm:pt>
    <dgm:pt modelId="{D067EF79-0BF9-446D-8CA7-857F1F3EDDC9}">
      <dgm:prSet phldrT="[Text]"/>
      <dgm:spPr/>
      <dgm:t>
        <a:bodyPr/>
        <a:lstStyle/>
        <a:p>
          <a:r>
            <a:rPr lang="en-US" dirty="0"/>
            <a:t>READ (SELECT)</a:t>
          </a:r>
        </a:p>
      </dgm:t>
    </dgm:pt>
    <dgm:pt modelId="{C0BDEDC5-CE85-474F-A444-33D3CECDCB96}" type="parTrans" cxnId="{53B38EE2-CB54-438E-A600-185E81470FCD}">
      <dgm:prSet/>
      <dgm:spPr/>
      <dgm:t>
        <a:bodyPr/>
        <a:lstStyle/>
        <a:p>
          <a:endParaRPr lang="en-US"/>
        </a:p>
      </dgm:t>
    </dgm:pt>
    <dgm:pt modelId="{F0836221-3A0C-4487-B0F4-D4AF365A4706}" type="sibTrans" cxnId="{53B38EE2-CB54-438E-A600-185E81470FCD}">
      <dgm:prSet/>
      <dgm:spPr/>
      <dgm:t>
        <a:bodyPr/>
        <a:lstStyle/>
        <a:p>
          <a:endParaRPr lang="en-US"/>
        </a:p>
      </dgm:t>
    </dgm:pt>
    <dgm:pt modelId="{969C6867-16E7-4900-90FF-22A3B6317893}">
      <dgm:prSet phldrT="[Text]"/>
      <dgm:spPr/>
      <dgm:t>
        <a:bodyPr/>
        <a:lstStyle/>
        <a:p>
          <a:r>
            <a:rPr lang="en-US" dirty="0"/>
            <a:t>DELETE (DELETE)</a:t>
          </a:r>
        </a:p>
      </dgm:t>
    </dgm:pt>
    <dgm:pt modelId="{15E56ABA-7DEE-45DA-9D16-1DDAD5316383}" type="parTrans" cxnId="{2D720CC9-0910-4C21-BA21-60D952745F50}">
      <dgm:prSet/>
      <dgm:spPr/>
      <dgm:t>
        <a:bodyPr/>
        <a:lstStyle/>
        <a:p>
          <a:endParaRPr lang="en-US"/>
        </a:p>
      </dgm:t>
    </dgm:pt>
    <dgm:pt modelId="{D0A5FD14-5673-4858-870F-50A26D693160}" type="sibTrans" cxnId="{2D720CC9-0910-4C21-BA21-60D952745F50}">
      <dgm:prSet/>
      <dgm:spPr/>
      <dgm:t>
        <a:bodyPr/>
        <a:lstStyle/>
        <a:p>
          <a:endParaRPr lang="en-US"/>
        </a:p>
      </dgm:t>
    </dgm:pt>
    <dgm:pt modelId="{01B1EC5A-03BA-4B66-ABE1-5BD1DF4E4869}" type="pres">
      <dgm:prSet presAssocID="{F1DD5444-399A-4E3E-A5E9-E45C253750CB}" presName="cycle" presStyleCnt="0">
        <dgm:presLayoutVars>
          <dgm:dir/>
          <dgm:resizeHandles val="exact"/>
        </dgm:presLayoutVars>
      </dgm:prSet>
      <dgm:spPr/>
    </dgm:pt>
    <dgm:pt modelId="{83712549-7EB5-4EF5-A54A-65EEB34024A4}" type="pres">
      <dgm:prSet presAssocID="{4A70CD58-5462-4A4F-9AF2-2D4DBCBC8C7A}" presName="dummy" presStyleCnt="0"/>
      <dgm:spPr/>
    </dgm:pt>
    <dgm:pt modelId="{3DFF56C2-0E4E-4BA1-853F-650ACDAFD8E8}" type="pres">
      <dgm:prSet presAssocID="{4A70CD58-5462-4A4F-9AF2-2D4DBCBC8C7A}" presName="node" presStyleLbl="revTx" presStyleIdx="0" presStyleCnt="4">
        <dgm:presLayoutVars>
          <dgm:bulletEnabled val="1"/>
        </dgm:presLayoutVars>
      </dgm:prSet>
      <dgm:spPr/>
    </dgm:pt>
    <dgm:pt modelId="{8B26C42E-B926-4065-9820-4A8879310639}" type="pres">
      <dgm:prSet presAssocID="{B4F43732-ED99-4752-8225-5E9FBAC37068}" presName="sibTrans" presStyleLbl="node1" presStyleIdx="0" presStyleCnt="4"/>
      <dgm:spPr/>
    </dgm:pt>
    <dgm:pt modelId="{1DE7077C-E835-4D8D-8D36-8622CE72FFAA}" type="pres">
      <dgm:prSet presAssocID="{D067EF79-0BF9-446D-8CA7-857F1F3EDDC9}" presName="dummy" presStyleCnt="0"/>
      <dgm:spPr/>
    </dgm:pt>
    <dgm:pt modelId="{7636B09B-922A-4F40-8DEC-0A8C1D844CB9}" type="pres">
      <dgm:prSet presAssocID="{D067EF79-0BF9-446D-8CA7-857F1F3EDDC9}" presName="node" presStyleLbl="revTx" presStyleIdx="1" presStyleCnt="4">
        <dgm:presLayoutVars>
          <dgm:bulletEnabled val="1"/>
        </dgm:presLayoutVars>
      </dgm:prSet>
      <dgm:spPr/>
    </dgm:pt>
    <dgm:pt modelId="{19D6C8E2-2940-47C9-82F1-C08E79D1AF13}" type="pres">
      <dgm:prSet presAssocID="{F0836221-3A0C-4487-B0F4-D4AF365A4706}" presName="sibTrans" presStyleLbl="node1" presStyleIdx="1" presStyleCnt="4"/>
      <dgm:spPr/>
    </dgm:pt>
    <dgm:pt modelId="{740A85E5-49D8-4A56-98B0-1B2EDE0CC423}" type="pres">
      <dgm:prSet presAssocID="{B64891BE-B146-431E-B9F6-429DB111A7EB}" presName="dummy" presStyleCnt="0"/>
      <dgm:spPr/>
    </dgm:pt>
    <dgm:pt modelId="{373465A4-536C-4A85-B6BA-045701FB640F}" type="pres">
      <dgm:prSet presAssocID="{B64891BE-B146-431E-B9F6-429DB111A7EB}" presName="node" presStyleLbl="revTx" presStyleIdx="2" presStyleCnt="4">
        <dgm:presLayoutVars>
          <dgm:bulletEnabled val="1"/>
        </dgm:presLayoutVars>
      </dgm:prSet>
      <dgm:spPr/>
    </dgm:pt>
    <dgm:pt modelId="{49CD96CF-8512-44C6-96A9-ADF7A61B7E6C}" type="pres">
      <dgm:prSet presAssocID="{1DE349ED-A326-4F0E-9AB8-3C51AC5C1F94}" presName="sibTrans" presStyleLbl="node1" presStyleIdx="2" presStyleCnt="4"/>
      <dgm:spPr/>
    </dgm:pt>
    <dgm:pt modelId="{0433A16C-7465-4BA5-A767-85F1A8613D05}" type="pres">
      <dgm:prSet presAssocID="{969C6867-16E7-4900-90FF-22A3B6317893}" presName="dummy" presStyleCnt="0"/>
      <dgm:spPr/>
    </dgm:pt>
    <dgm:pt modelId="{50946C41-9A4A-45B2-A8CA-C243C9C45879}" type="pres">
      <dgm:prSet presAssocID="{969C6867-16E7-4900-90FF-22A3B6317893}" presName="node" presStyleLbl="revTx" presStyleIdx="3" presStyleCnt="4">
        <dgm:presLayoutVars>
          <dgm:bulletEnabled val="1"/>
        </dgm:presLayoutVars>
      </dgm:prSet>
      <dgm:spPr/>
    </dgm:pt>
    <dgm:pt modelId="{758ACE90-F6C1-467B-913D-37C705D0FB92}" type="pres">
      <dgm:prSet presAssocID="{D0A5FD14-5673-4858-870F-50A26D693160}" presName="sibTrans" presStyleLbl="node1" presStyleIdx="3" presStyleCnt="4" custLinFactNeighborX="-296" custLinFactNeighborY="888"/>
      <dgm:spPr/>
    </dgm:pt>
  </dgm:ptLst>
  <dgm:cxnLst>
    <dgm:cxn modelId="{4787ED10-EAA3-471F-A7B4-CF7DCA374AE2}" type="presOf" srcId="{B4F43732-ED99-4752-8225-5E9FBAC37068}" destId="{8B26C42E-B926-4065-9820-4A8879310639}" srcOrd="0" destOrd="0" presId="urn:microsoft.com/office/officeart/2005/8/layout/cycle1"/>
    <dgm:cxn modelId="{BD24D719-B6C0-4AB3-BC74-892AA7795071}" srcId="{F1DD5444-399A-4E3E-A5E9-E45C253750CB}" destId="{B64891BE-B146-431E-B9F6-429DB111A7EB}" srcOrd="2" destOrd="0" parTransId="{3CD849EF-73A8-4053-9BB9-BB638A4AC25C}" sibTransId="{1DE349ED-A326-4F0E-9AB8-3C51AC5C1F94}"/>
    <dgm:cxn modelId="{80347C2B-6F51-40C8-B752-38FA40DEB7DE}" type="presOf" srcId="{D0A5FD14-5673-4858-870F-50A26D693160}" destId="{758ACE90-F6C1-467B-913D-37C705D0FB92}" srcOrd="0" destOrd="0" presId="urn:microsoft.com/office/officeart/2005/8/layout/cycle1"/>
    <dgm:cxn modelId="{07920A37-655C-4F41-90C0-436121DCB86B}" type="presOf" srcId="{F0836221-3A0C-4487-B0F4-D4AF365A4706}" destId="{19D6C8E2-2940-47C9-82F1-C08E79D1AF13}" srcOrd="0" destOrd="0" presId="urn:microsoft.com/office/officeart/2005/8/layout/cycle1"/>
    <dgm:cxn modelId="{96592A69-249A-4EFE-9294-3C8073D55763}" srcId="{F1DD5444-399A-4E3E-A5E9-E45C253750CB}" destId="{4A70CD58-5462-4A4F-9AF2-2D4DBCBC8C7A}" srcOrd="0" destOrd="0" parTransId="{CA5B4D0D-C01B-4989-9D6E-F476BBCC1AE0}" sibTransId="{B4F43732-ED99-4752-8225-5E9FBAC37068}"/>
    <dgm:cxn modelId="{D0394356-E650-4DBF-939F-3160B62A6DD5}" type="presOf" srcId="{F1DD5444-399A-4E3E-A5E9-E45C253750CB}" destId="{01B1EC5A-03BA-4B66-ABE1-5BD1DF4E4869}" srcOrd="0" destOrd="0" presId="urn:microsoft.com/office/officeart/2005/8/layout/cycle1"/>
    <dgm:cxn modelId="{296D4F83-CDB8-41B0-AFD6-5156D1D01964}" type="presOf" srcId="{969C6867-16E7-4900-90FF-22A3B6317893}" destId="{50946C41-9A4A-45B2-A8CA-C243C9C45879}" srcOrd="0" destOrd="0" presId="urn:microsoft.com/office/officeart/2005/8/layout/cycle1"/>
    <dgm:cxn modelId="{E95F3EA8-A40E-4B23-ADD1-D6F0997703BB}" type="presOf" srcId="{B64891BE-B146-431E-B9F6-429DB111A7EB}" destId="{373465A4-536C-4A85-B6BA-045701FB640F}" srcOrd="0" destOrd="0" presId="urn:microsoft.com/office/officeart/2005/8/layout/cycle1"/>
    <dgm:cxn modelId="{CC0E3FAC-6A0D-4525-B3CD-13119798DA9A}" type="presOf" srcId="{4A70CD58-5462-4A4F-9AF2-2D4DBCBC8C7A}" destId="{3DFF56C2-0E4E-4BA1-853F-650ACDAFD8E8}" srcOrd="0" destOrd="0" presId="urn:microsoft.com/office/officeart/2005/8/layout/cycle1"/>
    <dgm:cxn modelId="{F3BDFDB9-6B4C-4C91-B764-9A88D1274F3D}" type="presOf" srcId="{1DE349ED-A326-4F0E-9AB8-3C51AC5C1F94}" destId="{49CD96CF-8512-44C6-96A9-ADF7A61B7E6C}" srcOrd="0" destOrd="0" presId="urn:microsoft.com/office/officeart/2005/8/layout/cycle1"/>
    <dgm:cxn modelId="{7C952DC4-91A9-4EC5-8B85-29F27C4837AE}" type="presOf" srcId="{D067EF79-0BF9-446D-8CA7-857F1F3EDDC9}" destId="{7636B09B-922A-4F40-8DEC-0A8C1D844CB9}" srcOrd="0" destOrd="0" presId="urn:microsoft.com/office/officeart/2005/8/layout/cycle1"/>
    <dgm:cxn modelId="{2D720CC9-0910-4C21-BA21-60D952745F50}" srcId="{F1DD5444-399A-4E3E-A5E9-E45C253750CB}" destId="{969C6867-16E7-4900-90FF-22A3B6317893}" srcOrd="3" destOrd="0" parTransId="{15E56ABA-7DEE-45DA-9D16-1DDAD5316383}" sibTransId="{D0A5FD14-5673-4858-870F-50A26D693160}"/>
    <dgm:cxn modelId="{53B38EE2-CB54-438E-A600-185E81470FCD}" srcId="{F1DD5444-399A-4E3E-A5E9-E45C253750CB}" destId="{D067EF79-0BF9-446D-8CA7-857F1F3EDDC9}" srcOrd="1" destOrd="0" parTransId="{C0BDEDC5-CE85-474F-A444-33D3CECDCB96}" sibTransId="{F0836221-3A0C-4487-B0F4-D4AF365A4706}"/>
    <dgm:cxn modelId="{7FA9F16F-7DFB-41B5-A93B-689AE1332036}" type="presParOf" srcId="{01B1EC5A-03BA-4B66-ABE1-5BD1DF4E4869}" destId="{83712549-7EB5-4EF5-A54A-65EEB34024A4}" srcOrd="0" destOrd="0" presId="urn:microsoft.com/office/officeart/2005/8/layout/cycle1"/>
    <dgm:cxn modelId="{23F4313C-69D5-4447-ADB4-2A6B638BC039}" type="presParOf" srcId="{01B1EC5A-03BA-4B66-ABE1-5BD1DF4E4869}" destId="{3DFF56C2-0E4E-4BA1-853F-650ACDAFD8E8}" srcOrd="1" destOrd="0" presId="urn:microsoft.com/office/officeart/2005/8/layout/cycle1"/>
    <dgm:cxn modelId="{012C6ADE-870F-4BE7-9ABA-69757D63B9ED}" type="presParOf" srcId="{01B1EC5A-03BA-4B66-ABE1-5BD1DF4E4869}" destId="{8B26C42E-B926-4065-9820-4A8879310639}" srcOrd="2" destOrd="0" presId="urn:microsoft.com/office/officeart/2005/8/layout/cycle1"/>
    <dgm:cxn modelId="{ADCEC3BA-882F-4E2E-B2FB-99359137A6AE}" type="presParOf" srcId="{01B1EC5A-03BA-4B66-ABE1-5BD1DF4E4869}" destId="{1DE7077C-E835-4D8D-8D36-8622CE72FFAA}" srcOrd="3" destOrd="0" presId="urn:microsoft.com/office/officeart/2005/8/layout/cycle1"/>
    <dgm:cxn modelId="{F22D095E-8E14-413B-8426-319001B0AB34}" type="presParOf" srcId="{01B1EC5A-03BA-4B66-ABE1-5BD1DF4E4869}" destId="{7636B09B-922A-4F40-8DEC-0A8C1D844CB9}" srcOrd="4" destOrd="0" presId="urn:microsoft.com/office/officeart/2005/8/layout/cycle1"/>
    <dgm:cxn modelId="{EBE8D1F3-D3CD-4BE7-8EA1-0D92B6E85387}" type="presParOf" srcId="{01B1EC5A-03BA-4B66-ABE1-5BD1DF4E4869}" destId="{19D6C8E2-2940-47C9-82F1-C08E79D1AF13}" srcOrd="5" destOrd="0" presId="urn:microsoft.com/office/officeart/2005/8/layout/cycle1"/>
    <dgm:cxn modelId="{6664CF98-106A-4F7B-B2BF-5AB1C651C163}" type="presParOf" srcId="{01B1EC5A-03BA-4B66-ABE1-5BD1DF4E4869}" destId="{740A85E5-49D8-4A56-98B0-1B2EDE0CC423}" srcOrd="6" destOrd="0" presId="urn:microsoft.com/office/officeart/2005/8/layout/cycle1"/>
    <dgm:cxn modelId="{AD246780-4FD3-4020-9A99-49D1BBD9F156}" type="presParOf" srcId="{01B1EC5A-03BA-4B66-ABE1-5BD1DF4E4869}" destId="{373465A4-536C-4A85-B6BA-045701FB640F}" srcOrd="7" destOrd="0" presId="urn:microsoft.com/office/officeart/2005/8/layout/cycle1"/>
    <dgm:cxn modelId="{3DC244B7-644D-4FC1-BF04-0E0A67EFCA9A}" type="presParOf" srcId="{01B1EC5A-03BA-4B66-ABE1-5BD1DF4E4869}" destId="{49CD96CF-8512-44C6-96A9-ADF7A61B7E6C}" srcOrd="8" destOrd="0" presId="urn:microsoft.com/office/officeart/2005/8/layout/cycle1"/>
    <dgm:cxn modelId="{81A3CE72-8777-47FD-8DE4-8F10D7E10AC4}" type="presParOf" srcId="{01B1EC5A-03BA-4B66-ABE1-5BD1DF4E4869}" destId="{0433A16C-7465-4BA5-A767-85F1A8613D05}" srcOrd="9" destOrd="0" presId="urn:microsoft.com/office/officeart/2005/8/layout/cycle1"/>
    <dgm:cxn modelId="{75E0CE85-F599-45D9-A57E-2DF46CA3BCF5}" type="presParOf" srcId="{01B1EC5A-03BA-4B66-ABE1-5BD1DF4E4869}" destId="{50946C41-9A4A-45B2-A8CA-C243C9C45879}" srcOrd="10" destOrd="0" presId="urn:microsoft.com/office/officeart/2005/8/layout/cycle1"/>
    <dgm:cxn modelId="{74C00D6C-A175-404E-94E8-6267C7417853}" type="presParOf" srcId="{01B1EC5A-03BA-4B66-ABE1-5BD1DF4E4869}" destId="{758ACE90-F6C1-467B-913D-37C705D0FB9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F56C2-0E4E-4BA1-853F-650ACDAFD8E8}">
      <dsp:nvSpPr>
        <dsp:cNvPr id="0" name=""/>
        <dsp:cNvSpPr/>
      </dsp:nvSpPr>
      <dsp:spPr>
        <a:xfrm>
          <a:off x="3335537" y="82300"/>
          <a:ext cx="1323807" cy="13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(INSERT)</a:t>
          </a:r>
        </a:p>
      </dsp:txBody>
      <dsp:txXfrm>
        <a:off x="3335537" y="82300"/>
        <a:ext cx="1323807" cy="1323807"/>
      </dsp:txXfrm>
    </dsp:sp>
    <dsp:sp modelId="{8B26C42E-B926-4065-9820-4A8879310639}">
      <dsp:nvSpPr>
        <dsp:cNvPr id="0" name=""/>
        <dsp:cNvSpPr/>
      </dsp:nvSpPr>
      <dsp:spPr>
        <a:xfrm>
          <a:off x="1000706" y="-1627"/>
          <a:ext cx="3742567" cy="3742567"/>
        </a:xfrm>
        <a:prstGeom prst="circularArrow">
          <a:avLst>
            <a:gd name="adj1" fmla="val 6897"/>
            <a:gd name="adj2" fmla="val 464988"/>
            <a:gd name="adj3" fmla="val 550949"/>
            <a:gd name="adj4" fmla="val 20584063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6B09B-922A-4F40-8DEC-0A8C1D844CB9}">
      <dsp:nvSpPr>
        <dsp:cNvPr id="0" name=""/>
        <dsp:cNvSpPr/>
      </dsp:nvSpPr>
      <dsp:spPr>
        <a:xfrm>
          <a:off x="3335537" y="2333204"/>
          <a:ext cx="1323807" cy="13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READ (SELECT)</a:t>
          </a:r>
        </a:p>
      </dsp:txBody>
      <dsp:txXfrm>
        <a:off x="3335537" y="2333204"/>
        <a:ext cx="1323807" cy="1323807"/>
      </dsp:txXfrm>
    </dsp:sp>
    <dsp:sp modelId="{19D6C8E2-2940-47C9-82F1-C08E79D1AF13}">
      <dsp:nvSpPr>
        <dsp:cNvPr id="0" name=""/>
        <dsp:cNvSpPr/>
      </dsp:nvSpPr>
      <dsp:spPr>
        <a:xfrm>
          <a:off x="1000706" y="-1627"/>
          <a:ext cx="3742567" cy="3742567"/>
        </a:xfrm>
        <a:prstGeom prst="circularArrow">
          <a:avLst>
            <a:gd name="adj1" fmla="val 6897"/>
            <a:gd name="adj2" fmla="val 464988"/>
            <a:gd name="adj3" fmla="val 5950949"/>
            <a:gd name="adj4" fmla="val 4384063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65A4-536C-4A85-B6BA-045701FB640F}">
      <dsp:nvSpPr>
        <dsp:cNvPr id="0" name=""/>
        <dsp:cNvSpPr/>
      </dsp:nvSpPr>
      <dsp:spPr>
        <a:xfrm>
          <a:off x="1084634" y="2333204"/>
          <a:ext cx="1323807" cy="13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UPDATE (UPDATE)</a:t>
          </a:r>
        </a:p>
      </dsp:txBody>
      <dsp:txXfrm>
        <a:off x="1084634" y="2333204"/>
        <a:ext cx="1323807" cy="1323807"/>
      </dsp:txXfrm>
    </dsp:sp>
    <dsp:sp modelId="{49CD96CF-8512-44C6-96A9-ADF7A61B7E6C}">
      <dsp:nvSpPr>
        <dsp:cNvPr id="0" name=""/>
        <dsp:cNvSpPr/>
      </dsp:nvSpPr>
      <dsp:spPr>
        <a:xfrm>
          <a:off x="1000706" y="-1627"/>
          <a:ext cx="3742567" cy="3742567"/>
        </a:xfrm>
        <a:prstGeom prst="circularArrow">
          <a:avLst>
            <a:gd name="adj1" fmla="val 6897"/>
            <a:gd name="adj2" fmla="val 464988"/>
            <a:gd name="adj3" fmla="val 11350949"/>
            <a:gd name="adj4" fmla="val 9784063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46C41-9A4A-45B2-A8CA-C243C9C45879}">
      <dsp:nvSpPr>
        <dsp:cNvPr id="0" name=""/>
        <dsp:cNvSpPr/>
      </dsp:nvSpPr>
      <dsp:spPr>
        <a:xfrm>
          <a:off x="1084634" y="82300"/>
          <a:ext cx="1323807" cy="13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DELETE (DELETE)</a:t>
          </a:r>
        </a:p>
      </dsp:txBody>
      <dsp:txXfrm>
        <a:off x="1084634" y="82300"/>
        <a:ext cx="1323807" cy="1323807"/>
      </dsp:txXfrm>
    </dsp:sp>
    <dsp:sp modelId="{758ACE90-F6C1-467B-913D-37C705D0FB92}">
      <dsp:nvSpPr>
        <dsp:cNvPr id="0" name=""/>
        <dsp:cNvSpPr/>
      </dsp:nvSpPr>
      <dsp:spPr>
        <a:xfrm>
          <a:off x="989628" y="31606"/>
          <a:ext cx="3742567" cy="3742567"/>
        </a:xfrm>
        <a:prstGeom prst="circularArrow">
          <a:avLst>
            <a:gd name="adj1" fmla="val 6897"/>
            <a:gd name="adj2" fmla="val 464988"/>
            <a:gd name="adj3" fmla="val 16750949"/>
            <a:gd name="adj4" fmla="val 15184063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007822-5680-4181-AF2F-A6B44D3911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46057-2ABE-41CC-A958-913FE5A8C2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7C638-CD92-4F8B-82D4-EA2D2609BD2E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C4E6F-8750-484F-B994-FC4C0E7811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D3720-15CA-4571-AE9F-C21A46749E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75AE-AEE7-4090-947D-B0100C45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68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6145C-4E25-4846-936D-49B06BA6E25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C9C51-DACC-459E-B5B4-DEAD69E47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52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8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3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0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2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99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98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0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additional questions before moving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16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looking at what’s similar between the two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9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looking at what’s similar between the two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9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FROM clause – notice the similarities and difference.</a:t>
            </a:r>
          </a:p>
          <a:p>
            <a:r>
              <a:rPr lang="en-US" dirty="0"/>
              <a:t>Note – no column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0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additional questions before moving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for </a:t>
            </a:r>
            <a:r>
              <a:rPr lang="en-US" i="1" dirty="0"/>
              <a:t>SQL in a Nutshell</a:t>
            </a:r>
            <a:r>
              <a:rPr lang="en-US" i="0" dirty="0"/>
              <a:t>: https://www.amazon.com/SQL-Nutshell-Desktop-Reference-OReilly/dp/0596518846</a:t>
            </a:r>
          </a:p>
          <a:p>
            <a:r>
              <a:rPr lang="en-US" i="0" dirty="0"/>
              <a:t>T-SQL Fundamentals: https://www.amazon.com/T-SQL-Fundamentals-3rd-Itzik-Ben-Gan/dp/150930200X/ref=sr_1_1?ie=UTF8&amp;qid=1497716204&amp;sr=8-1&amp;keywords=t-sql+fundamentals+book+by+itzik+ben-gan</a:t>
            </a:r>
          </a:p>
          <a:p>
            <a:endParaRPr lang="en-US" i="0" dirty="0"/>
          </a:p>
          <a:p>
            <a:r>
              <a:rPr lang="en-US" i="0" dirty="0"/>
              <a:t>PASS Virtual Groups: http://www.pass.org/Community/Groups/VirtualGroups.aspx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whatcha</a:t>
            </a:r>
            <a:r>
              <a:rPr lang="en-US" dirty="0"/>
              <a:t> doing Mr. Man? Why? Why? Why?”</a:t>
            </a:r>
          </a:p>
          <a:p>
            <a:r>
              <a:rPr lang="en-US" dirty="0"/>
              <a:t>-&gt;</a:t>
            </a:r>
          </a:p>
          <a:p>
            <a:r>
              <a:rPr lang="en-US" dirty="0" err="1"/>
              <a:t>Whatcha</a:t>
            </a:r>
            <a:r>
              <a:rPr lang="en-US" dirty="0"/>
              <a:t> doing Mr. Query? Why? Why?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1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2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Reminder: You only want to work with the data you need. This is true not only for rows but columns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C9C51-DACC-459E-B5B4-DEAD69E47C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3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0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5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0F2CB0-63FF-4285-94CD-31D10FF4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6A4038-F5F5-4EA7-8383-F1E86C82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0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C05643-6977-444E-8164-AADE60300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8382" y="6398324"/>
            <a:ext cx="1469235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3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6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Back to the Basics: T-SQL 101 | Deborah Melkin | @dgmelkin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939EF6-C720-4FFA-94F5-610A9C140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8382" y="6398324"/>
            <a:ext cx="1469235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9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2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F0FFA1-3366-451B-8842-7046912BF52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C7A0B-BB69-4B30-8C60-2112547582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8382" y="6398324"/>
            <a:ext cx="1469235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&amp;ehk=pRDHBqGiAaarBz3Ima9aow&amp;r=0&amp;pid=OfficeInsert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&amp;ehk=pRDHBqGiAaarBz3Ima9aow&amp;r=0&amp;pid=OfficeInsert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olve4why.org/tag/educational-technology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olve4why.org/tag/educational-technology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agementexchange.com/hack/designed-growth-and-engagement-fixing-invisible-stranglehold-business-succe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gmelkin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&amp;ehk=p2ZUjhd7iSnuek29pKwxKQ&amp;r=0&amp;pid=OfficeInsert"/><Relationship Id="rId5" Type="http://schemas.openxmlformats.org/officeDocument/2006/relationships/image" Target="../media/image21.jpg&amp;ehk=nEz9eBrDedxQSy9Xu2o"/><Relationship Id="rId4" Type="http://schemas.openxmlformats.org/officeDocument/2006/relationships/image" Target="../media/image20.jpg&amp;ehk=Rfw6ic0a7WVWkL1qqfcMEw&amp;r=0&amp;pid=OfficeInsert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ktravula.com/tag/synta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dinginnovation11a.wikispaces.com/Where+is+Your+Hardhat%3F+-+Leadership+in+a+21st+Century+Schoo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to the Basics: </a:t>
            </a:r>
            <a:br>
              <a:rPr lang="en-US" dirty="0"/>
            </a:br>
            <a:r>
              <a:rPr lang="en-US" dirty="0"/>
              <a:t>T-SQL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r"/>
            <a:r>
              <a:rPr lang="en-US" dirty="0"/>
              <a:t>Deborah Melkin</a:t>
            </a:r>
          </a:p>
          <a:p>
            <a:pPr algn="r"/>
            <a:r>
              <a:rPr lang="en-US" dirty="0"/>
              <a:t>April 29,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D566D-62CB-4A40-9702-7DC3E86BC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503" y="4524375"/>
            <a:ext cx="3229880" cy="10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ualization of SQL joins as venn diagram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46" y="177174"/>
            <a:ext cx="7754816" cy="6100455"/>
          </a:xfrm>
          <a:prstGeom prst="rect">
            <a:avLst/>
          </a:prstGeom>
        </p:spPr>
      </p:pic>
      <p:sp>
        <p:nvSpPr>
          <p:cNvPr id="6" name="TextBox 5" descr="SQL JOIN Visualization"/>
          <p:cNvSpPr txBox="1"/>
          <p:nvPr/>
        </p:nvSpPr>
        <p:spPr>
          <a:xfrm>
            <a:off x="0" y="6444229"/>
            <a:ext cx="750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https://www.codeproject.com/kb/database/visual_sql_joins.aspx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80DA-7E86-482C-B62A-0EFFC5B4E3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-1450757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Visualizations of JOINS</a:t>
            </a:r>
          </a:p>
        </p:txBody>
      </p:sp>
    </p:spTree>
    <p:extLst>
      <p:ext uri="{BB962C8B-B14F-4D97-AF65-F5344CB8AC3E}">
        <p14:creationId xmlns:p14="http://schemas.microsoft.com/office/powerpoint/2010/main" val="184150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Rows are returned when there are records in both tables based on the JOIN criteria.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F61BFD-F4F6-44F7-ADAB-6404CC3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5" name="Picture 4" descr="INNER JOIN venn 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7" y="2666997"/>
            <a:ext cx="4859753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2999" y="3581397"/>
            <a:ext cx="3179881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&lt;</a:t>
            </a:r>
            <a:r>
              <a:rPr lang="en-US" sz="2800" dirty="0" err="1"/>
              <a:t>select_list</a:t>
            </a:r>
            <a:r>
              <a:rPr lang="en-US" sz="2800" dirty="0"/>
              <a:t>&gt;</a:t>
            </a:r>
          </a:p>
          <a:p>
            <a:r>
              <a:rPr lang="en-US" sz="2800" dirty="0"/>
              <a:t>FROM </a:t>
            </a:r>
            <a:r>
              <a:rPr lang="en-US" sz="2800" dirty="0" err="1"/>
              <a:t>TableA</a:t>
            </a:r>
            <a:r>
              <a:rPr lang="en-US" sz="2800" dirty="0"/>
              <a:t> A</a:t>
            </a:r>
          </a:p>
          <a:p>
            <a:r>
              <a:rPr lang="en-US" sz="2800" dirty="0"/>
              <a:t>INNER JOIN </a:t>
            </a:r>
            <a:r>
              <a:rPr lang="en-US" sz="2800" dirty="0" err="1"/>
              <a:t>TableB</a:t>
            </a:r>
            <a:r>
              <a:rPr lang="en-US" sz="2800" dirty="0"/>
              <a:t> B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A.Key</a:t>
            </a:r>
            <a:r>
              <a:rPr lang="en-US" sz="2800" dirty="0"/>
              <a:t> = </a:t>
            </a:r>
            <a:r>
              <a:rPr lang="en-US" sz="2800" dirty="0" err="1"/>
              <a:t>B.Key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4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LEFT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Records are returned from the “Left” table and matching records from the “Right” table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F7FDCF-366D-4AE0-87A7-14B11BE2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5" name="Picture 4" descr="LEFT OUTER JOIN venn 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8" y="2663721"/>
            <a:ext cx="4301543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7331" y="3584580"/>
            <a:ext cx="4138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&lt;</a:t>
            </a:r>
            <a:r>
              <a:rPr lang="en-US" sz="2800" dirty="0" err="1"/>
              <a:t>select_list</a:t>
            </a:r>
            <a:r>
              <a:rPr lang="en-US" sz="2800" dirty="0"/>
              <a:t>&gt;</a:t>
            </a:r>
          </a:p>
          <a:p>
            <a:r>
              <a:rPr lang="en-US" sz="2800" dirty="0"/>
              <a:t>FROM </a:t>
            </a:r>
            <a:r>
              <a:rPr lang="en-US" sz="2800" dirty="0" err="1"/>
              <a:t>TableA</a:t>
            </a:r>
            <a:r>
              <a:rPr lang="en-US" sz="2800" dirty="0"/>
              <a:t> A</a:t>
            </a:r>
          </a:p>
          <a:p>
            <a:r>
              <a:rPr lang="en-US" sz="2800" dirty="0"/>
              <a:t>LEFT OUTER JOIN </a:t>
            </a:r>
            <a:r>
              <a:rPr lang="en-US" sz="2800" dirty="0" err="1"/>
              <a:t>TableB</a:t>
            </a:r>
            <a:r>
              <a:rPr lang="en-US" sz="2800" dirty="0"/>
              <a:t> B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A.Key</a:t>
            </a:r>
            <a:r>
              <a:rPr lang="en-US" sz="2800" dirty="0"/>
              <a:t> = </a:t>
            </a:r>
            <a:r>
              <a:rPr lang="en-US" sz="2800" dirty="0" err="1"/>
              <a:t>B.Key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095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RIGHT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Records are returned from the “Right” table and matching records from the “Left” table</a:t>
            </a:r>
          </a:p>
          <a:p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207F46-C373-47B4-B97C-BEFD95F1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5" name="Picture 4" descr="RIGHT OUTER JOIN venn 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19" y="2621046"/>
            <a:ext cx="469483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4143" y="3541905"/>
            <a:ext cx="4319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&lt;</a:t>
            </a:r>
            <a:r>
              <a:rPr lang="en-US" sz="2800" dirty="0" err="1"/>
              <a:t>select_list</a:t>
            </a:r>
            <a:r>
              <a:rPr lang="en-US" sz="2800" dirty="0"/>
              <a:t>&gt;</a:t>
            </a:r>
          </a:p>
          <a:p>
            <a:r>
              <a:rPr lang="en-US" sz="2800" dirty="0"/>
              <a:t>FROM </a:t>
            </a:r>
            <a:r>
              <a:rPr lang="en-US" sz="2800" dirty="0" err="1"/>
              <a:t>TableA</a:t>
            </a:r>
            <a:r>
              <a:rPr lang="en-US" sz="2800" dirty="0"/>
              <a:t> A</a:t>
            </a:r>
          </a:p>
          <a:p>
            <a:r>
              <a:rPr lang="en-US" sz="2800" dirty="0"/>
              <a:t>RIGHT OUTER JOIN </a:t>
            </a:r>
            <a:r>
              <a:rPr lang="en-US" sz="2800" dirty="0" err="1"/>
              <a:t>TableB</a:t>
            </a:r>
            <a:r>
              <a:rPr lang="en-US" sz="2800" dirty="0"/>
              <a:t> B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A.Key</a:t>
            </a:r>
            <a:r>
              <a:rPr lang="en-US" sz="2800" dirty="0"/>
              <a:t> = </a:t>
            </a:r>
            <a:r>
              <a:rPr lang="en-US" sz="2800" dirty="0" err="1"/>
              <a:t>B.Key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739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Returns records from the “Left” table and “Right” table, regardless whether there is a match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F9B9-5F94-46F3-8212-DDC89E1A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7" name="Picture 6" descr="FULL OUTER JOIN venn 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03" y="2617393"/>
            <a:ext cx="4484317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743" y="3538252"/>
            <a:ext cx="40803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&lt;</a:t>
            </a:r>
            <a:r>
              <a:rPr lang="en-US" sz="2800" dirty="0" err="1"/>
              <a:t>select_list</a:t>
            </a:r>
            <a:r>
              <a:rPr lang="en-US" sz="2800" dirty="0"/>
              <a:t>&gt;</a:t>
            </a:r>
          </a:p>
          <a:p>
            <a:r>
              <a:rPr lang="en-US" sz="2800" dirty="0"/>
              <a:t>FROM </a:t>
            </a:r>
            <a:r>
              <a:rPr lang="en-US" sz="2800" dirty="0" err="1"/>
              <a:t>TableA</a:t>
            </a:r>
            <a:r>
              <a:rPr lang="en-US" sz="2800" dirty="0"/>
              <a:t> A</a:t>
            </a:r>
          </a:p>
          <a:p>
            <a:r>
              <a:rPr lang="en-US" sz="2800" dirty="0"/>
              <a:t>FULL OUTER JOIN </a:t>
            </a:r>
            <a:r>
              <a:rPr lang="en-US" sz="2800" dirty="0" err="1"/>
              <a:t>TableB</a:t>
            </a:r>
            <a:r>
              <a:rPr lang="en-US" sz="2800" dirty="0"/>
              <a:t> B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A.Key</a:t>
            </a:r>
            <a:r>
              <a:rPr lang="en-US" sz="2800" dirty="0"/>
              <a:t> = </a:t>
            </a:r>
            <a:r>
              <a:rPr lang="en-US" sz="2800" dirty="0" err="1"/>
              <a:t>B.Key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3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CROSS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1787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Returns a record set for each combination of records from both tables.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Also known as a Cartesian JOIN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70106-1B82-475C-B2A0-B827196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5" name="Picture 4" descr="cross join visualiza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10" y="2163932"/>
            <a:ext cx="3576507" cy="33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1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ross join visualization">
            <a:extLst>
              <a:ext uri="{FF2B5EF4-FFF2-40B4-BE49-F238E27FC236}">
                <a16:creationId xmlns:a16="http://schemas.microsoft.com/office/drawing/2014/main" id="{597C4E0B-A4E4-46A0-8F72-890E7D66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74" y="197296"/>
            <a:ext cx="7127248" cy="60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FA3EA-8B55-4259-9D83-394FDE493F9F}"/>
              </a:ext>
            </a:extLst>
          </p:cNvPr>
          <p:cNvSpPr txBox="1"/>
          <p:nvPr/>
        </p:nvSpPr>
        <p:spPr>
          <a:xfrm>
            <a:off x="0" y="6436812"/>
            <a:ext cx="977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 from: https://blog.sqlauthority.com/2009/04/13/sql-server-introduction-to-joins-basic-of-joins/</a:t>
            </a:r>
          </a:p>
        </p:txBody>
      </p:sp>
      <p:sp>
        <p:nvSpPr>
          <p:cNvPr id="6" name="TextBox 5" descr="Close up of CROSS JOIN visualization">
            <a:extLst>
              <a:ext uri="{FF2B5EF4-FFF2-40B4-BE49-F238E27FC236}">
                <a16:creationId xmlns:a16="http://schemas.microsoft.com/office/drawing/2014/main" id="{A01EE4C0-012C-4CE9-91AD-BC51D7BD824A}"/>
              </a:ext>
            </a:extLst>
          </p:cNvPr>
          <p:cNvSpPr txBox="1"/>
          <p:nvPr/>
        </p:nvSpPr>
        <p:spPr>
          <a:xfrm>
            <a:off x="428016" y="3245546"/>
            <a:ext cx="226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CROSS JOIN:</a:t>
            </a:r>
          </a:p>
          <a:p>
            <a:pPr algn="ctr"/>
            <a:r>
              <a:rPr lang="en-US" sz="2400" dirty="0"/>
              <a:t>a closer look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DEB0C-3C8A-445A-B957-9BAA6B8FD8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-1450757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Closer look at CROS JOIN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5501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parts of the SELECT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&lt;column list&gt;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	&lt;table(s)&gt;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 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&lt;column list&gt;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 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&lt;column list&gt;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95B03-FFC1-4436-8047-5B05503C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8FCCB86-FD0C-43EE-A48A-8E904871258B}"/>
              </a:ext>
            </a:extLst>
          </p:cNvPr>
          <p:cNvSpPr/>
          <p:nvPr/>
        </p:nvSpPr>
        <p:spPr>
          <a:xfrm>
            <a:off x="7121176" y="1964986"/>
            <a:ext cx="3631660" cy="1188720"/>
          </a:xfrm>
          <a:prstGeom prst="cloudCallout">
            <a:avLst>
              <a:gd name="adj1" fmla="val -101726"/>
              <a:gd name="adj2" fmla="val 10921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level to roll up the aggregations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185A1BC-07F1-4626-90BA-3300E4F7EA71}"/>
              </a:ext>
            </a:extLst>
          </p:cNvPr>
          <p:cNvSpPr/>
          <p:nvPr/>
        </p:nvSpPr>
        <p:spPr>
          <a:xfrm>
            <a:off x="7121176" y="3423525"/>
            <a:ext cx="3631660" cy="1188720"/>
          </a:xfrm>
          <a:prstGeom prst="cloudCallout">
            <a:avLst>
              <a:gd name="adj1" fmla="val -101250"/>
              <a:gd name="adj2" fmla="val 46566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conditions for aggregates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66C759DF-25F5-4F8D-B4F1-3AA18C770C57}"/>
              </a:ext>
            </a:extLst>
          </p:cNvPr>
          <p:cNvSpPr/>
          <p:nvPr/>
        </p:nvSpPr>
        <p:spPr>
          <a:xfrm>
            <a:off x="7121176" y="4882064"/>
            <a:ext cx="3631660" cy="1188720"/>
          </a:xfrm>
          <a:prstGeom prst="cloudCallout">
            <a:avLst>
              <a:gd name="adj1" fmla="val -100553"/>
              <a:gd name="adj2" fmla="val -13229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order for the result 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FAF697-FA28-4EB2-A536-583359BB46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Demos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A06D-0F05-4E5A-A55E-8A3023A6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11" name="Picture 10" descr="image of people staring at computer ">
            <a:extLst>
              <a:ext uri="{FF2B5EF4-FFF2-40B4-BE49-F238E27FC236}">
                <a16:creationId xmlns:a16="http://schemas.microsoft.com/office/drawing/2014/main" id="{0FE2A4AD-7814-494F-A526-6B17710B6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3615" y="1054227"/>
            <a:ext cx="3964022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8E480-C190-4333-A2B4-867B8DA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FA5802-4069-4576-A680-F474DA6D8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assumes all values are 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6A30-7FCA-4782-8765-0144C49A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847511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(&lt;column list&gt;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&lt;values&gt;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E1E39-08C8-453A-BB3E-3324EA964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directs the output of the SELECT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BB891-D32A-4757-B556-3978F1660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847510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(&lt;column list&gt;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&lt;column list&gt;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&lt;table(s)&gt;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07EEA-17EE-4D60-9D4D-C4487E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13" name="Rectangle 12" descr="box around VALUES when all values are known">
            <a:extLst>
              <a:ext uri="{FF2B5EF4-FFF2-40B4-BE49-F238E27FC236}">
                <a16:creationId xmlns:a16="http://schemas.microsoft.com/office/drawing/2014/main" id="{777402B4-0710-4097-B600-95059080BAE0}"/>
              </a:ext>
            </a:extLst>
          </p:cNvPr>
          <p:cNvSpPr/>
          <p:nvPr/>
        </p:nvSpPr>
        <p:spPr>
          <a:xfrm>
            <a:off x="967666" y="4068560"/>
            <a:ext cx="5128334" cy="767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 descr="box around the SELECT statement when inserting from a SELECT">
            <a:extLst>
              <a:ext uri="{FF2B5EF4-FFF2-40B4-BE49-F238E27FC236}">
                <a16:creationId xmlns:a16="http://schemas.microsoft.com/office/drawing/2014/main" id="{A391B09B-26D4-4B4D-B9FA-31143D53EB32}"/>
              </a:ext>
            </a:extLst>
          </p:cNvPr>
          <p:cNvSpPr/>
          <p:nvPr/>
        </p:nvSpPr>
        <p:spPr>
          <a:xfrm>
            <a:off x="6125592" y="4068559"/>
            <a:ext cx="5128334" cy="170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 descr="box around the INSERT syntax">
            <a:extLst>
              <a:ext uri="{FF2B5EF4-FFF2-40B4-BE49-F238E27FC236}">
                <a16:creationId xmlns:a16="http://schemas.microsoft.com/office/drawing/2014/main" id="{71035814-9290-42E2-9D9A-FDF0866F4554}"/>
              </a:ext>
            </a:extLst>
          </p:cNvPr>
          <p:cNvSpPr/>
          <p:nvPr/>
        </p:nvSpPr>
        <p:spPr>
          <a:xfrm>
            <a:off x="6096000" y="2856136"/>
            <a:ext cx="5157926" cy="1176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descr="box around the insert syntax">
            <a:extLst>
              <a:ext uri="{FF2B5EF4-FFF2-40B4-BE49-F238E27FC236}">
                <a16:creationId xmlns:a16="http://schemas.microsoft.com/office/drawing/2014/main" id="{21E1216C-2082-4927-BA81-E82728AA3245}"/>
              </a:ext>
            </a:extLst>
          </p:cNvPr>
          <p:cNvSpPr/>
          <p:nvPr/>
        </p:nvSpPr>
        <p:spPr>
          <a:xfrm>
            <a:off x="967666" y="2856136"/>
            <a:ext cx="5157926" cy="1176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 Basics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60902" cy="413085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Worked as a DBA for 20 years: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Mainly work with SQL Server but have worked with Oracle, MySQL, Informix and PostgreSQL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NESQL board member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User Group &amp; SQL Sat speaker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IDERA ACE Class of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Speaker Idol 2019 Winner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Random facts: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I’m the alto section leader in my choir.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 go to bluegrass jams regularly.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I’ve been learning guitar and now mandolin.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 am a bit of a musical theater geek.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F76BE-CBF3-4950-99A5-9E232711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Back to the Basics: T-SQL 101 | Deborah Melkin | @</a:t>
            </a:r>
            <a:r>
              <a:rPr lang="en-US" dirty="0" err="1"/>
              <a:t>dgmelkin</a:t>
            </a:r>
            <a:endParaRPr lang="en-US" dirty="0"/>
          </a:p>
        </p:txBody>
      </p:sp>
      <p:pic>
        <p:nvPicPr>
          <p:cNvPr id="11" name="Picture 10" descr="Me singing a trio with my choi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297">
            <a:off x="6519273" y="3452031"/>
            <a:ext cx="3660111" cy="2442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3200" y="585312"/>
            <a:ext cx="3332481" cy="3332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Me and Bernadette Peter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965">
            <a:off x="9394125" y="3889239"/>
            <a:ext cx="2469239" cy="1851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33B5A-418A-409F-B9EA-80B779E7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31" y="292229"/>
            <a:ext cx="1459489" cy="14538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919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8E480-C190-4333-A2B4-867B8DA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FA5802-4069-4576-A680-F474DA6D8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can be used by </a:t>
            </a:r>
            <a:r>
              <a:rPr lang="en-US" sz="2400" dirty="0" err="1"/>
              <a:t>alL</a:t>
            </a:r>
            <a:r>
              <a:rPr lang="en-US" sz="2400" dirty="0"/>
              <a:t> 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6A30-7FCA-4782-8765-0144C49A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847511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&lt;column&gt;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'&lt;value&gt;'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E1E39-08C8-453A-BB3E-3324EA964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T-SQL Specific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BB891-D32A-4757-B556-3978F1660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847510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 or alias&gt;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&lt;column&gt;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'&lt;value&gt;'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&lt;table(s)&gt;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25A84-C32B-4686-AC0B-5E092820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16" name="Rectangle 15" descr="box around T-SQL UPDATE syntax">
            <a:extLst>
              <a:ext uri="{FF2B5EF4-FFF2-40B4-BE49-F238E27FC236}">
                <a16:creationId xmlns:a16="http://schemas.microsoft.com/office/drawing/2014/main" id="{71035814-9290-42E2-9D9A-FDF0866F4554}"/>
              </a:ext>
            </a:extLst>
          </p:cNvPr>
          <p:cNvSpPr/>
          <p:nvPr/>
        </p:nvSpPr>
        <p:spPr>
          <a:xfrm>
            <a:off x="6140122" y="2856137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descr="box around UPDATE syntax">
            <a:extLst>
              <a:ext uri="{FF2B5EF4-FFF2-40B4-BE49-F238E27FC236}">
                <a16:creationId xmlns:a16="http://schemas.microsoft.com/office/drawing/2014/main" id="{21E1216C-2082-4927-BA81-E82728AA3245}"/>
              </a:ext>
            </a:extLst>
          </p:cNvPr>
          <p:cNvSpPr/>
          <p:nvPr/>
        </p:nvSpPr>
        <p:spPr>
          <a:xfrm>
            <a:off x="946330" y="2856137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 descr="box around SET syntax">
            <a:extLst>
              <a:ext uri="{FF2B5EF4-FFF2-40B4-BE49-F238E27FC236}">
                <a16:creationId xmlns:a16="http://schemas.microsoft.com/office/drawing/2014/main" id="{A91A501B-0678-49CE-9F92-6E2F3B095DF1}"/>
              </a:ext>
            </a:extLst>
          </p:cNvPr>
          <p:cNvSpPr/>
          <p:nvPr/>
        </p:nvSpPr>
        <p:spPr>
          <a:xfrm>
            <a:off x="6140122" y="3462688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descr="box around SET syntax">
            <a:extLst>
              <a:ext uri="{FF2B5EF4-FFF2-40B4-BE49-F238E27FC236}">
                <a16:creationId xmlns:a16="http://schemas.microsoft.com/office/drawing/2014/main" id="{CD95720D-31F8-4AD5-848F-130BF12AA439}"/>
              </a:ext>
            </a:extLst>
          </p:cNvPr>
          <p:cNvSpPr/>
          <p:nvPr/>
        </p:nvSpPr>
        <p:spPr>
          <a:xfrm>
            <a:off x="946330" y="3462688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 descr="box around WHERE condition">
            <a:extLst>
              <a:ext uri="{FF2B5EF4-FFF2-40B4-BE49-F238E27FC236}">
                <a16:creationId xmlns:a16="http://schemas.microsoft.com/office/drawing/2014/main" id="{2A27E915-EB67-4F37-8E88-C79F3886F040}"/>
              </a:ext>
            </a:extLst>
          </p:cNvPr>
          <p:cNvSpPr/>
          <p:nvPr/>
        </p:nvSpPr>
        <p:spPr>
          <a:xfrm>
            <a:off x="946330" y="4069241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 descr="box around FROM and WHERE condition">
            <a:extLst>
              <a:ext uri="{FF2B5EF4-FFF2-40B4-BE49-F238E27FC236}">
                <a16:creationId xmlns:a16="http://schemas.microsoft.com/office/drawing/2014/main" id="{866FC939-30E5-4B60-9ECB-B0D8EC1DB504}"/>
              </a:ext>
            </a:extLst>
          </p:cNvPr>
          <p:cNvSpPr/>
          <p:nvPr/>
        </p:nvSpPr>
        <p:spPr>
          <a:xfrm>
            <a:off x="6140122" y="4069241"/>
            <a:ext cx="5157926" cy="1152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8E480-C190-4333-A2B4-867B8DA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FA5802-4069-4576-A680-F474DA6D8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can be used by </a:t>
            </a:r>
            <a:r>
              <a:rPr lang="en-US" sz="2400" dirty="0" err="1"/>
              <a:t>alL</a:t>
            </a:r>
            <a:r>
              <a:rPr lang="en-US" sz="2400" dirty="0"/>
              <a:t> 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6A30-7FCA-4782-8765-0144C49A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847511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E1E39-08C8-453A-BB3E-3324EA964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946636"/>
            <a:ext cx="4937760" cy="736282"/>
          </a:xfrm>
        </p:spPr>
        <p:txBody>
          <a:bodyPr>
            <a:noAutofit/>
          </a:bodyPr>
          <a:lstStyle/>
          <a:p>
            <a:r>
              <a:rPr lang="en-US" sz="2400" dirty="0"/>
              <a:t>T-SQL Specific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BB891-D32A-4757-B556-3978F1660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847510"/>
            <a:ext cx="4937760" cy="328676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&lt;table or alias&gt;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&lt;table(s)&gt;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&lt;where condition&gt;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F4B7-B533-4910-98BC-441AF1C5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16" name="Rectangle 15" descr="box around T-SQL DELETE sytnax">
            <a:extLst>
              <a:ext uri="{FF2B5EF4-FFF2-40B4-BE49-F238E27FC236}">
                <a16:creationId xmlns:a16="http://schemas.microsoft.com/office/drawing/2014/main" id="{71035814-9290-42E2-9D9A-FDF0866F4554}"/>
              </a:ext>
            </a:extLst>
          </p:cNvPr>
          <p:cNvSpPr/>
          <p:nvPr/>
        </p:nvSpPr>
        <p:spPr>
          <a:xfrm>
            <a:off x="6140122" y="2856137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descr="box around DELETE">
            <a:extLst>
              <a:ext uri="{FF2B5EF4-FFF2-40B4-BE49-F238E27FC236}">
                <a16:creationId xmlns:a16="http://schemas.microsoft.com/office/drawing/2014/main" id="{21E1216C-2082-4927-BA81-E82728AA3245}"/>
              </a:ext>
            </a:extLst>
          </p:cNvPr>
          <p:cNvSpPr/>
          <p:nvPr/>
        </p:nvSpPr>
        <p:spPr>
          <a:xfrm>
            <a:off x="946330" y="2856137"/>
            <a:ext cx="5157926" cy="57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descr="box around FROM and WHERE clauses">
            <a:extLst>
              <a:ext uri="{FF2B5EF4-FFF2-40B4-BE49-F238E27FC236}">
                <a16:creationId xmlns:a16="http://schemas.microsoft.com/office/drawing/2014/main" id="{CD95720D-31F8-4AD5-848F-130BF12AA439}"/>
              </a:ext>
            </a:extLst>
          </p:cNvPr>
          <p:cNvSpPr/>
          <p:nvPr/>
        </p:nvSpPr>
        <p:spPr>
          <a:xfrm>
            <a:off x="946330" y="3468771"/>
            <a:ext cx="5157926" cy="1152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 descr="box around FROM and WHERE clauses">
            <a:extLst>
              <a:ext uri="{FF2B5EF4-FFF2-40B4-BE49-F238E27FC236}">
                <a16:creationId xmlns:a16="http://schemas.microsoft.com/office/drawing/2014/main" id="{866FC939-30E5-4B60-9ECB-B0D8EC1DB504}"/>
              </a:ext>
            </a:extLst>
          </p:cNvPr>
          <p:cNvSpPr/>
          <p:nvPr/>
        </p:nvSpPr>
        <p:spPr>
          <a:xfrm>
            <a:off x="6140122" y="3468771"/>
            <a:ext cx="5157926" cy="1152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6" grpId="0" animBg="1"/>
      <p:bldP spid="17" grpId="0" animBg="1"/>
      <p:bldP spid="19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INSERT/</a:t>
            </a:r>
            <a:br>
              <a:rPr lang="en-US" dirty="0"/>
            </a:br>
            <a:r>
              <a:rPr lang="en-US" dirty="0"/>
              <a:t>UPDATE/</a:t>
            </a:r>
            <a:br>
              <a:rPr lang="en-US" dirty="0"/>
            </a:br>
            <a:r>
              <a:rPr lang="en-US" dirty="0"/>
              <a:t>DELETE Demos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34CAD-DC77-48C5-A3A5-8F3C1F06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7" name="Picture 6" descr="image of people staring at computer">
            <a:extLst>
              <a:ext uri="{FF2B5EF4-FFF2-40B4-BE49-F238E27FC236}">
                <a16:creationId xmlns:a16="http://schemas.microsoft.com/office/drawing/2014/main" id="{61118630-ED15-4ECF-B355-DA62FE86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3615" y="1092327"/>
            <a:ext cx="3964022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9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Practice, Practice,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Set up a local test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Start simple and work up to complex.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Look up examples and use those to 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Read some books.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i="1" dirty="0"/>
              <a:t>SQL in a Nutshell</a:t>
            </a:r>
            <a:r>
              <a:rPr lang="en-US" sz="2200" dirty="0"/>
              <a:t> by Kevin Kline, Daniel Kline and Brand Hunt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i="1" dirty="0"/>
              <a:t>T-SQL Fundamentals</a:t>
            </a:r>
            <a:r>
              <a:rPr lang="en-US" sz="2200" dirty="0"/>
              <a:t> by </a:t>
            </a:r>
            <a:r>
              <a:rPr lang="en-US" sz="2200" dirty="0" err="1"/>
              <a:t>Itzik</a:t>
            </a:r>
            <a:r>
              <a:rPr lang="en-US" sz="2200" dirty="0"/>
              <a:t> Ben-Gan</a:t>
            </a:r>
            <a:endParaRPr lang="en-US" sz="22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Go to your local user group and PASS Virtual User Group meetings.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Keep going to Virtual Conferences, SQL Saturdays, and other events like these.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8C92-62A0-43DF-95DC-EE4C9E6C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6" name="Picture 5" descr="dice saying Learn, Practice, Improve">
            <a:extLst>
              <a:ext uri="{FF2B5EF4-FFF2-40B4-BE49-F238E27FC236}">
                <a16:creationId xmlns:a16="http://schemas.microsoft.com/office/drawing/2014/main" id="{05E2B78B-7F11-4A6F-ABC2-5DF9EA064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4547" y="1845734"/>
            <a:ext cx="2708143" cy="26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Have More Questions? Let me know!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</a:t>
            </a:r>
            <a:r>
              <a:rPr lang="en-US" sz="2800" dirty="0" err="1"/>
              <a:t>dgmelkin</a:t>
            </a:r>
            <a:endParaRPr lang="en-US" sz="2800" dirty="0"/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3C263-98FD-446F-91F3-4BD5757A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7" name="Picture 6" descr="email 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88" y="2036244"/>
            <a:ext cx="2427541" cy="2125447"/>
          </a:xfrm>
          <a:prstGeom prst="rect">
            <a:avLst/>
          </a:prstGeom>
        </p:spPr>
      </p:pic>
      <p:pic>
        <p:nvPicPr>
          <p:cNvPr id="13" name="Picture 12" descr="image of people blogg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24" y="3959469"/>
            <a:ext cx="2831425" cy="2123569"/>
          </a:xfrm>
          <a:prstGeom prst="rect">
            <a:avLst/>
          </a:prstGeom>
        </p:spPr>
      </p:pic>
      <p:pic>
        <p:nvPicPr>
          <p:cNvPr id="14" name="Picture 13" descr="image of emai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45" y="2047954"/>
            <a:ext cx="2427541" cy="2125447"/>
          </a:xfrm>
          <a:prstGeom prst="rect">
            <a:avLst/>
          </a:prstGeom>
        </p:spPr>
      </p:pic>
      <p:pic>
        <p:nvPicPr>
          <p:cNvPr id="11" name="Picture 10" descr="twitter ico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98" y="3158775"/>
            <a:ext cx="2017542" cy="2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Thanks for Coming"/>
          <p:cNvSpPr/>
          <p:nvPr/>
        </p:nvSpPr>
        <p:spPr>
          <a:xfrm>
            <a:off x="923925" y="516439"/>
            <a:ext cx="10382250" cy="13234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coming!</a:t>
            </a:r>
          </a:p>
        </p:txBody>
      </p:sp>
      <p:pic>
        <p:nvPicPr>
          <p:cNvPr id="5" name="Picture 4" descr="Mindy &amp; Buttons from Animaniacs wav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67" y="1839878"/>
            <a:ext cx="5450840" cy="44015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8EDB5-68B4-4C23-BC4B-49617122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A3B4B-1268-4433-BBA4-95D16A4A4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-1450757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90452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Mindy &amp; Buttons from Animaniacs - Mindy talking to cavemen"/>
          <p:cNvGrpSpPr/>
          <p:nvPr/>
        </p:nvGrpSpPr>
        <p:grpSpPr>
          <a:xfrm>
            <a:off x="1223962" y="2236735"/>
            <a:ext cx="4684395" cy="3328394"/>
            <a:chOff x="6264371" y="3321877"/>
            <a:chExt cx="3463829" cy="25978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371" y="3321877"/>
              <a:ext cx="3463829" cy="25978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371" y="3321877"/>
              <a:ext cx="1282584" cy="961938"/>
            </a:xfrm>
            <a:prstGeom prst="rect">
              <a:avLst/>
            </a:prstGeom>
          </p:spPr>
        </p:pic>
      </p:grpSp>
      <p:pic>
        <p:nvPicPr>
          <p:cNvPr id="8" name="Picture 7" descr="Mindy &amp; Buttons from Animaniac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93" y="2359290"/>
            <a:ext cx="3570731" cy="2883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101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217920" y="1843620"/>
            <a:ext cx="493776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Understand </a:t>
            </a:r>
            <a:r>
              <a:rPr lang="en-US" sz="2800" b="1" dirty="0"/>
              <a:t>what</a:t>
            </a:r>
            <a:r>
              <a:rPr lang="en-US" sz="2800" dirty="0"/>
              <a:t> the different parts are which make up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Begin to think about how these different parts work together to answer not only what are they doing but </a:t>
            </a:r>
            <a:r>
              <a:rPr lang="en-US" sz="2800" b="1" dirty="0"/>
              <a:t>why</a:t>
            </a:r>
            <a:r>
              <a:rPr lang="en-US" sz="2800" dirty="0"/>
              <a:t> that query.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Learn 1 new thing.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B87C0-5DCC-4BA2-BCF0-2EDD40BC67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7C3AF-22CF-4AC2-B5D5-B25FFE39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</p:spTree>
    <p:extLst>
      <p:ext uri="{BB962C8B-B14F-4D97-AF65-F5344CB8AC3E}">
        <p14:creationId xmlns:p14="http://schemas.microsoft.com/office/powerpoint/2010/main" val="5319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Types of SQL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Data Definition Language (DDL)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Statements that create, modify, or delete database objects</a:t>
            </a:r>
          </a:p>
          <a:p>
            <a:pPr marL="201168" lvl="1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Data Manipulation Language (DML)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Statements that modify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May also be referred to as CRUD operations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3686C-7E84-4A7D-92D0-C04255CD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5" name="Arrow: Left 4"/>
          <p:cNvSpPr/>
          <p:nvPr/>
        </p:nvSpPr>
        <p:spPr>
          <a:xfrm>
            <a:off x="7905749" y="3348990"/>
            <a:ext cx="3436701" cy="13830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our focus!</a:t>
            </a:r>
          </a:p>
        </p:txBody>
      </p:sp>
    </p:spTree>
    <p:extLst>
      <p:ext uri="{BB962C8B-B14F-4D97-AF65-F5344CB8AC3E}">
        <p14:creationId xmlns:p14="http://schemas.microsoft.com/office/powerpoint/2010/main" val="6277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Breaking down the CRUD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5259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800" dirty="0">
                <a:solidFill>
                  <a:srgbClr val="00B0F0"/>
                </a:solidFill>
              </a:rPr>
              <a:t>C</a:t>
            </a:r>
            <a:r>
              <a:rPr lang="en-US" sz="4000" dirty="0"/>
              <a:t>REATE = INSERT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800" dirty="0">
                <a:solidFill>
                  <a:srgbClr val="00B0F0"/>
                </a:solidFill>
              </a:rPr>
              <a:t>R</a:t>
            </a:r>
            <a:r>
              <a:rPr lang="en-US" sz="4000" dirty="0"/>
              <a:t>EAD = SELECT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800" dirty="0">
                <a:solidFill>
                  <a:srgbClr val="00B0F0"/>
                </a:solidFill>
              </a:rPr>
              <a:t>U</a:t>
            </a:r>
            <a:r>
              <a:rPr lang="en-US" sz="4000" dirty="0"/>
              <a:t>PDATE = UPDATE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800" dirty="0">
                <a:solidFill>
                  <a:srgbClr val="00B0F0"/>
                </a:solidFill>
              </a:rPr>
              <a:t>D</a:t>
            </a:r>
            <a:r>
              <a:rPr lang="en-US" sz="4000" dirty="0"/>
              <a:t>ELETE = DELETE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42EC27-5FC5-4D21-8613-57B91E8C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graphicFrame>
        <p:nvGraphicFramePr>
          <p:cNvPr id="4" name="Diagram 3" descr="CRUD operations in action - CREATE to READ to UPDATE to DELETE"/>
          <p:cNvGraphicFramePr/>
          <p:nvPr>
            <p:extLst>
              <p:ext uri="{D42A27DB-BD31-4B8C-83A1-F6EECF244321}">
                <p14:modId xmlns:p14="http://schemas.microsoft.com/office/powerpoint/2010/main" val="395912194"/>
              </p:ext>
            </p:extLst>
          </p:nvPr>
        </p:nvGraphicFramePr>
        <p:xfrm>
          <a:off x="5578140" y="1737359"/>
          <a:ext cx="5743980" cy="373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78914" y="5566857"/>
            <a:ext cx="574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CRUD operations in action.</a:t>
            </a:r>
          </a:p>
        </p:txBody>
      </p:sp>
    </p:spTree>
    <p:extLst>
      <p:ext uri="{BB962C8B-B14F-4D97-AF65-F5344CB8AC3E}">
        <p14:creationId xmlns:p14="http://schemas.microsoft.com/office/powerpoint/2010/main" val="26714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A8EA1-C611-40F6-9B59-BC5F7DC4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11" name="Picture 10" descr="picture of man holding syntax parts for sentence diagrams">
            <a:extLst>
              <a:ext uri="{FF2B5EF4-FFF2-40B4-BE49-F238E27FC236}">
                <a16:creationId xmlns:a16="http://schemas.microsoft.com/office/drawing/2014/main" id="{D8A2F908-8F52-44AC-B80B-566C3375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26480" y="1152084"/>
            <a:ext cx="5563548" cy="31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 Basic Statement: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 SELECT statement is the basis for the other DML statements.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You will write more SELECT statements than any other type of SQL statement.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36763-1D8E-4EA1-9E72-E3085237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6" name="Picture 5" descr="man building a brick wall">
            <a:extLst>
              <a:ext uri="{FF2B5EF4-FFF2-40B4-BE49-F238E27FC236}">
                <a16:creationId xmlns:a16="http://schemas.microsoft.com/office/drawing/2014/main" id="{B516F2BC-615F-4422-A673-44AC2CFE7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32443" y="3219768"/>
            <a:ext cx="3251080" cy="33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SELECT 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&lt;column list&gt;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&lt;table(s)&gt;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&lt;where condition&gt;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6740B-45ED-4700-A474-1EAE26CF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7E09220-C84F-46E5-8BD7-9678DC9F7F04}"/>
              </a:ext>
            </a:extLst>
          </p:cNvPr>
          <p:cNvSpPr/>
          <p:nvPr/>
        </p:nvSpPr>
        <p:spPr>
          <a:xfrm>
            <a:off x="7162800" y="1934839"/>
            <a:ext cx="3630168" cy="1188720"/>
          </a:xfrm>
          <a:prstGeom prst="cloudCallout">
            <a:avLst>
              <a:gd name="adj1" fmla="val -107315"/>
              <a:gd name="adj2" fmla="val -1511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the columns that are being returned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6695E60-F93D-4415-9A4E-C541D3E74D4A}"/>
              </a:ext>
            </a:extLst>
          </p:cNvPr>
          <p:cNvSpPr/>
          <p:nvPr/>
        </p:nvSpPr>
        <p:spPr>
          <a:xfrm>
            <a:off x="7162800" y="3473503"/>
            <a:ext cx="3630168" cy="1188720"/>
          </a:xfrm>
          <a:prstGeom prst="cloudCallout">
            <a:avLst>
              <a:gd name="adj1" fmla="val -106476"/>
              <a:gd name="adj2" fmla="val -66531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States the table\tables being working with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94A9FF4-4983-4371-8731-82E6FA814464}"/>
              </a:ext>
            </a:extLst>
          </p:cNvPr>
          <p:cNvSpPr/>
          <p:nvPr/>
        </p:nvSpPr>
        <p:spPr>
          <a:xfrm>
            <a:off x="7162800" y="5012166"/>
            <a:ext cx="3630168" cy="1188720"/>
          </a:xfrm>
          <a:prstGeom prst="cloudCallout">
            <a:avLst>
              <a:gd name="adj1" fmla="val -106428"/>
              <a:gd name="adj2" fmla="val -12056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the rows that are being returned</a:t>
            </a:r>
          </a:p>
        </p:txBody>
      </p:sp>
    </p:spTree>
    <p:extLst>
      <p:ext uri="{BB962C8B-B14F-4D97-AF65-F5344CB8AC3E}">
        <p14:creationId xmlns:p14="http://schemas.microsoft.com/office/powerpoint/2010/main" val="83750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96128"/>
            <a:ext cx="10058400" cy="1450757"/>
          </a:xfrm>
        </p:spPr>
        <p:txBody>
          <a:bodyPr/>
          <a:lstStyle/>
          <a:p>
            <a:r>
              <a:rPr lang="en-US" dirty="0"/>
              <a:t>Tables and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34098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A JOIN defines the related column or columns between two tables.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Types of Joins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OUTER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LEFT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FULL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CROSS JOIN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9152D-E0EF-4ACE-BE7E-0FE45FB8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Back to the Basics: T-SQL 101 | Deborah Melkin | @dgmelkin</a:t>
            </a:r>
          </a:p>
        </p:txBody>
      </p:sp>
      <p:pic>
        <p:nvPicPr>
          <p:cNvPr id="5" name="Picture 4" descr="empty venn 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65" y="2653309"/>
            <a:ext cx="4705350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3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8095</TotalTime>
  <Words>1414</Words>
  <Application>Microsoft Office PowerPoint</Application>
  <PresentationFormat>Widescreen</PresentationFormat>
  <Paragraphs>210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Retrospect</vt:lpstr>
      <vt:lpstr>Back to the Basics:  T-SQL 101</vt:lpstr>
      <vt:lpstr>The Basics About Me</vt:lpstr>
      <vt:lpstr>Goals 101</vt:lpstr>
      <vt:lpstr>Types of SQL Statements</vt:lpstr>
      <vt:lpstr>Breaking down the CRUD</vt:lpstr>
      <vt:lpstr>SQL Syntax</vt:lpstr>
      <vt:lpstr>The Basic Statement: SELECT</vt:lpstr>
      <vt:lpstr>SELECT  Statement</vt:lpstr>
      <vt:lpstr>Tables and JOINs</vt:lpstr>
      <vt:lpstr>Visualizations of JOINS</vt:lpstr>
      <vt:lpstr>INNER JOIN</vt:lpstr>
      <vt:lpstr>LEFT OUTER JOIN</vt:lpstr>
      <vt:lpstr>RIGHT OUTER JOIN</vt:lpstr>
      <vt:lpstr>FULL OUTER JOIN</vt:lpstr>
      <vt:lpstr>CROSS JOIN</vt:lpstr>
      <vt:lpstr>Closer look at CROS JOIN visualization</vt:lpstr>
      <vt:lpstr>Other parts of the SELECT statement</vt:lpstr>
      <vt:lpstr>SELECT Demos</vt:lpstr>
      <vt:lpstr>INSERT Statement</vt:lpstr>
      <vt:lpstr>UPDATE Statement</vt:lpstr>
      <vt:lpstr>DELETE Statement</vt:lpstr>
      <vt:lpstr>INSERT/ UPDATE/ DELETE Demos</vt:lpstr>
      <vt:lpstr>Practice, Practice, Practice</vt:lpstr>
      <vt:lpstr>Have More Questions? Let me know!</vt:lpstr>
      <vt:lpstr>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SQL</dc:title>
  <dc:creator>Deborah Melkin</dc:creator>
  <cp:lastModifiedBy>Deborah Melkin</cp:lastModifiedBy>
  <cp:revision>332</cp:revision>
  <dcterms:created xsi:type="dcterms:W3CDTF">2017-03-15T01:36:45Z</dcterms:created>
  <dcterms:modified xsi:type="dcterms:W3CDTF">2020-04-29T17:09:28Z</dcterms:modified>
</cp:coreProperties>
</file>